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 id="2147483707" r:id="rId5"/>
    <p:sldMasterId id="2147483719" r:id="rId6"/>
  </p:sldMasterIdLst>
  <p:notesMasterIdLst>
    <p:notesMasterId r:id="rId28"/>
  </p:notesMasterIdLst>
  <p:sldIdLst>
    <p:sldId id="257" r:id="rId7"/>
    <p:sldId id="271" r:id="rId8"/>
    <p:sldId id="272" r:id="rId9"/>
    <p:sldId id="264" r:id="rId10"/>
    <p:sldId id="263" r:id="rId11"/>
    <p:sldId id="258" r:id="rId12"/>
    <p:sldId id="259" r:id="rId13"/>
    <p:sldId id="277" r:id="rId14"/>
    <p:sldId id="274" r:id="rId15"/>
    <p:sldId id="275" r:id="rId16"/>
    <p:sldId id="260" r:id="rId17"/>
    <p:sldId id="261" r:id="rId18"/>
    <p:sldId id="276" r:id="rId19"/>
    <p:sldId id="262" r:id="rId20"/>
    <p:sldId id="266" r:id="rId21"/>
    <p:sldId id="273" r:id="rId22"/>
    <p:sldId id="267" r:id="rId23"/>
    <p:sldId id="268" r:id="rId24"/>
    <p:sldId id="269" r:id="rId25"/>
    <p:sldId id="270" r:id="rId26"/>
    <p:sldId id="26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9D1A1-CAEB-44F9-8C69-FF8EA4B2C375}" type="datetimeFigureOut">
              <a:rPr lang="ru-RU" smtClean="0"/>
              <a:t>18.12.2021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04D8D-6F14-4A16-BFFE-51C4ED468B21}" type="slidenum">
              <a:rPr lang="ru-RU" smtClean="0"/>
              <a:t>‹#›</a:t>
            </a:fld>
            <a:endParaRPr lang="ru-RU"/>
          </a:p>
        </p:txBody>
      </p:sp>
    </p:spTree>
    <p:extLst>
      <p:ext uri="{BB962C8B-B14F-4D97-AF65-F5344CB8AC3E}">
        <p14:creationId xmlns:p14="http://schemas.microsoft.com/office/powerpoint/2010/main" val="133387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Centers_for_Disease_Control_and_Preven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hil.cdc.gov/phil/home.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19dd8b9f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519dd8b9f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19dd8b9f8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519dd8b9f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5: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a:p>
        </p:txBody>
      </p:sp>
      <p:sp>
        <p:nvSpPr>
          <p:cNvPr id="520" name="Google Shape;520;p35: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3: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a:p>
        </p:txBody>
      </p:sp>
      <p:sp>
        <p:nvSpPr>
          <p:cNvPr id="475" name="Google Shape;475;p33: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7: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dirty="0"/>
          </a:p>
        </p:txBody>
      </p:sp>
      <p:sp>
        <p:nvSpPr>
          <p:cNvPr id="565" name="Google Shape;565;p37: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9:notes"/>
          <p:cNvSpPr txBox="1"/>
          <p:nvPr/>
        </p:nvSpPr>
        <p:spPr>
          <a:xfrm>
            <a:off x="3884026" y="8686487"/>
            <a:ext cx="2972421" cy="455951"/>
          </a:xfrm>
          <a:prstGeom prst="rect">
            <a:avLst/>
          </a:prstGeom>
          <a:noFill/>
          <a:ln>
            <a:noFill/>
          </a:ln>
        </p:spPr>
        <p:txBody>
          <a:bodyPr spcFirstLastPara="1" wrap="square" lIns="91408" tIns="45704" rIns="91408" bIns="45704" anchor="b" anchorCtr="0">
            <a:noAutofit/>
          </a:bodyPr>
          <a:lstStyle/>
          <a:p>
            <a:pPr algn="r">
              <a:buClr>
                <a:srgbClr val="000000"/>
              </a:buClr>
              <a:buSzPts val="1300"/>
              <a:buFont typeface="Times New Roman"/>
              <a:buNone/>
            </a:pPr>
            <a:fld id="{00000000-1234-1234-1234-123412341234}" type="slidenum">
              <a:rPr lang="en-US" sz="1300" b="1" kern="0">
                <a:solidFill>
                  <a:srgbClr val="000000"/>
                </a:solidFill>
                <a:latin typeface="Times New Roman"/>
                <a:ea typeface="Times New Roman"/>
                <a:cs typeface="Times New Roman"/>
                <a:sym typeface="Times New Roman"/>
              </a:rPr>
              <a:pPr algn="r">
                <a:buClr>
                  <a:srgbClr val="000000"/>
                </a:buClr>
                <a:buSzPts val="1300"/>
                <a:buFont typeface="Times New Roman"/>
                <a:buNone/>
              </a:pPr>
              <a:t>20</a:t>
            </a:fld>
            <a:endParaRPr sz="1400" kern="0">
              <a:solidFill>
                <a:srgbClr val="000000"/>
              </a:solidFill>
              <a:latin typeface="Arial"/>
              <a:cs typeface="Arial"/>
              <a:sym typeface="Arial"/>
            </a:endParaRPr>
          </a:p>
        </p:txBody>
      </p:sp>
      <p:sp>
        <p:nvSpPr>
          <p:cNvPr id="610" name="Google Shape;610;p39: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1" name="Google Shape;611;p39:notes"/>
          <p:cNvSpPr txBox="1">
            <a:spLocks noGrp="1"/>
          </p:cNvSpPr>
          <p:nvPr>
            <p:ph type="body" idx="1"/>
          </p:nvPr>
        </p:nvSpPr>
        <p:spPr>
          <a:xfrm>
            <a:off x="686421" y="4344025"/>
            <a:ext cx="5485158" cy="4112926"/>
          </a:xfrm>
          <a:prstGeom prst="rect">
            <a:avLst/>
          </a:prstGeom>
          <a:noFill/>
          <a:ln>
            <a:noFill/>
          </a:ln>
        </p:spPr>
        <p:txBody>
          <a:bodyPr spcFirstLastPara="1" wrap="square" lIns="91408" tIns="45704" rIns="91408" bIns="45704" anchor="t" anchorCtr="0">
            <a:noAutofit/>
          </a:bodyPr>
          <a:lstStyle/>
          <a:p>
            <a:pPr>
              <a:buSzPts val="1800"/>
            </a:pPr>
            <a:r>
              <a:rPr lang="en-US" dirty="0"/>
              <a:t>Image by Cynthia Goldsmith, obtained from Wikipedia Commons: http://commons.wikimedia.org/wiki/File:Influenza_virus_particle_color.jpg. This media originally comes from the </a:t>
            </a:r>
            <a:r>
              <a:rPr lang="en-US" u="sng" dirty="0">
                <a:solidFill>
                  <a:srgbClr val="000000"/>
                </a:solidFill>
                <a:hlinkClick r:id="rId3"/>
              </a:rPr>
              <a:t>Centers for Disease Control and </a:t>
            </a:r>
            <a:r>
              <a:rPr lang="en-US" u="sng" dirty="0" err="1">
                <a:solidFill>
                  <a:srgbClr val="000000"/>
                </a:solidFill>
                <a:hlinkClick r:id="rId3"/>
              </a:rPr>
              <a:t>Prevention</a:t>
            </a:r>
            <a:r>
              <a:rPr lang="en-US" dirty="0" err="1"/>
              <a:t>Image</a:t>
            </a:r>
            <a:r>
              <a:rPr lang="en-US" dirty="0"/>
              <a:t> by Cynthia Goldsmith, obtained from Wikipedia Commons: http://commons.wikimedia.org/wiki/File:Influenza_virus_particle_color.jpg. This media originally comes from the Centers for Disease Control and Prevention's </a:t>
            </a:r>
            <a:r>
              <a:rPr lang="en-US" u="sng" dirty="0">
                <a:solidFill>
                  <a:srgbClr val="000000"/>
                </a:solidFill>
                <a:hlinkClick r:id="rId4"/>
              </a:rPr>
              <a:t>Public Health Image Library</a:t>
            </a:r>
            <a:r>
              <a:rPr lang="en-US" dirty="0"/>
              <a:t> (PHIL), with identification number </a:t>
            </a:r>
            <a:r>
              <a:rPr lang="en-US" b="1" dirty="0"/>
              <a:t>#10073</a:t>
            </a:r>
            <a:r>
              <a:rPr lang="en-US" dirty="0"/>
              <a:t>. Public domain.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1793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794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488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575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1527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44396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23135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60911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452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5732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86794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0490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48753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73202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731388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099323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45880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8654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54877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1368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570614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93196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30352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721053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971517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85106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737331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37525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18897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322767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509188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899342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2469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83672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772844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821460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983176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430289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31348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915434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959533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515085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044147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23879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43133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473706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816123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41387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50685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588639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9" y="992767"/>
            <a:ext cx="8520601"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2" y="3778833"/>
            <a:ext cx="8520601"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72072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2" y="1536633"/>
            <a:ext cx="8520601"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85704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2" y="2867801"/>
            <a:ext cx="8520601"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74628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11177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6507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39240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623037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1"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774247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21"/>
          <p:cNvSpPr txBox="1">
            <a:spLocks noGrp="1"/>
          </p:cNvSpPr>
          <p:nvPr>
            <p:ph type="title"/>
          </p:nvPr>
        </p:nvSpPr>
        <p:spPr>
          <a:xfrm>
            <a:off x="265501" y="1644233"/>
            <a:ext cx="40452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1" y="3737435"/>
            <a:ext cx="40452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4" y="965433"/>
            <a:ext cx="3837001" cy="49268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5449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833562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2" y="1474833"/>
            <a:ext cx="8520601"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2" y="4202967"/>
            <a:ext cx="8520601" cy="17344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24999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09253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326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734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024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1956171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86329781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503636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019255962"/>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288663602"/>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2" y="1536633"/>
            <a:ext cx="8520601"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389778681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0" y="78367"/>
            <a:ext cx="8520600" cy="1264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en" sz="1800">
                <a:latin typeface="Times New Roman"/>
                <a:ea typeface="Times New Roman"/>
                <a:cs typeface="Times New Roman"/>
                <a:sym typeface="Times New Roman"/>
              </a:rPr>
              <a:t>Al-Farabi Kazakh National University</a:t>
            </a:r>
            <a:endParaRPr sz="1800">
              <a:latin typeface="Times New Roman"/>
              <a:ea typeface="Times New Roman"/>
              <a:cs typeface="Times New Roman"/>
              <a:sym typeface="Times New Roman"/>
            </a:endParaRPr>
          </a:p>
          <a:p>
            <a:pPr marL="0" lvl="0" indent="0" algn="ctr" rtl="0">
              <a:lnSpc>
                <a:spcPct val="100000"/>
              </a:lnSpc>
              <a:spcBef>
                <a:spcPts val="0"/>
              </a:spcBef>
              <a:spcAft>
                <a:spcPts val="0"/>
              </a:spcAft>
              <a:buSzPts val="5200"/>
              <a:buNone/>
            </a:pPr>
            <a:r>
              <a:rPr lang="en" sz="1800">
                <a:latin typeface="Times New Roman"/>
                <a:ea typeface="Times New Roman"/>
                <a:cs typeface="Times New Roman"/>
                <a:sym typeface="Times New Roman"/>
              </a:rPr>
              <a:t>Higher School of Medicine</a:t>
            </a:r>
            <a:endParaRPr sz="1800">
              <a:latin typeface="Times New Roman"/>
              <a:ea typeface="Times New Roman"/>
              <a:cs typeface="Times New Roman"/>
              <a:sym typeface="Times New Roman"/>
            </a:endParaRPr>
          </a:p>
        </p:txBody>
      </p:sp>
      <p:sp>
        <p:nvSpPr>
          <p:cNvPr id="152" name="Google Shape;152;p28"/>
          <p:cNvSpPr txBox="1">
            <a:spLocks noGrp="1"/>
          </p:cNvSpPr>
          <p:nvPr>
            <p:ph type="subTitle" idx="1"/>
          </p:nvPr>
        </p:nvSpPr>
        <p:spPr>
          <a:xfrm>
            <a:off x="311700" y="2864433"/>
            <a:ext cx="8520600" cy="105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b="1" dirty="0" smtClean="0">
                <a:solidFill>
                  <a:schemeClr val="dk1"/>
                </a:solidFill>
                <a:latin typeface="Times New Roman"/>
                <a:ea typeface="Times New Roman"/>
                <a:cs typeface="Times New Roman"/>
                <a:sym typeface="Times New Roman"/>
              </a:rPr>
              <a:t>Mutations</a:t>
            </a:r>
            <a:endParaRPr sz="3600" dirty="0">
              <a:latin typeface="Times New Roman"/>
              <a:ea typeface="Times New Roman"/>
              <a:cs typeface="Times New Roman"/>
              <a:sym typeface="Times New Roman"/>
            </a:endParaRPr>
          </a:p>
        </p:txBody>
      </p:sp>
      <p:sp>
        <p:nvSpPr>
          <p:cNvPr id="4" name="TextBox 3"/>
          <p:cNvSpPr txBox="1"/>
          <p:nvPr/>
        </p:nvSpPr>
        <p:spPr>
          <a:xfrm>
            <a:off x="2339758" y="4653136"/>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56174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8056"/>
            <a:ext cx="5904656" cy="601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7904" y="6349195"/>
            <a:ext cx="1224136" cy="307777"/>
          </a:xfrm>
          <a:prstGeom prst="rect">
            <a:avLst/>
          </a:prstGeom>
          <a:noFill/>
        </p:spPr>
        <p:txBody>
          <a:bodyPr wrap="square" rtlCol="0">
            <a:spAutoFit/>
          </a:bodyPr>
          <a:lstStyle/>
          <a:p>
            <a:pPr algn="ctr"/>
            <a:r>
              <a:rPr lang="en-US" sz="1400" dirty="0"/>
              <a:t>l</a:t>
            </a:r>
            <a:r>
              <a:rPr lang="en-US" sz="1400" dirty="0" smtClean="0"/>
              <a:t>ecturio.com</a:t>
            </a:r>
            <a:endParaRPr lang="ru-RU" sz="1400" dirty="0"/>
          </a:p>
        </p:txBody>
      </p:sp>
    </p:spTree>
    <p:extLst>
      <p:ext uri="{BB962C8B-B14F-4D97-AF65-F5344CB8AC3E}">
        <p14:creationId xmlns:p14="http://schemas.microsoft.com/office/powerpoint/2010/main" val="394973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55258" r="27088" b="22371"/>
          <a:stretch/>
        </p:blipFill>
        <p:spPr bwMode="auto">
          <a:xfrm>
            <a:off x="323528" y="1628803"/>
            <a:ext cx="8568952" cy="284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017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56" t="33402" r="25000" b="8316"/>
          <a:stretch/>
        </p:blipFill>
        <p:spPr bwMode="auto">
          <a:xfrm>
            <a:off x="12" y="260648"/>
            <a:ext cx="914400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45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hromosome Duplication, Illustration Stock Photo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6532"/>
            <a:ext cx="7776864"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6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5" t="37938" r="25696" b="9553"/>
          <a:stretch/>
        </p:blipFill>
        <p:spPr bwMode="auto">
          <a:xfrm>
            <a:off x="142798" y="548680"/>
            <a:ext cx="891637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5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15" t="37663" r="26624" b="20412"/>
          <a:stretch/>
        </p:blipFill>
        <p:spPr bwMode="auto">
          <a:xfrm>
            <a:off x="323528" y="980729"/>
            <a:ext cx="8622510" cy="44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302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72" t="20617" r="26875" b="34815"/>
          <a:stretch/>
        </p:blipFill>
        <p:spPr bwMode="auto">
          <a:xfrm>
            <a:off x="1907704" y="145105"/>
            <a:ext cx="4896544" cy="645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98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7"/>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a:t>
            </a:r>
            <a:r>
              <a:rPr lang="en-US" sz="2800" b="1" u="sng" kern="0">
                <a:solidFill>
                  <a:srgbClr val="000000"/>
                </a:solidFill>
                <a:latin typeface="Courier New"/>
                <a:ea typeface="Courier New"/>
                <a:cs typeface="Courier New"/>
                <a:sym typeface="Courier New"/>
              </a:rPr>
              <a:t>U</a:t>
            </a:r>
            <a:r>
              <a:rPr lang="en-US" sz="2800" b="1" kern="0">
                <a:solidFill>
                  <a:srgbClr val="000000"/>
                </a:solidFill>
                <a:latin typeface="Courier New"/>
                <a:ea typeface="Courier New"/>
                <a:cs typeface="Courier New"/>
                <a:sym typeface="Courier New"/>
              </a:rPr>
              <a:t>GAGCUACAUUC 3</a:t>
            </a:r>
            <a:endParaRPr sz="1400" kern="0">
              <a:solidFill>
                <a:srgbClr val="000000"/>
              </a:solidFill>
              <a:cs typeface="Arial"/>
              <a:sym typeface="Arial"/>
            </a:endParaRPr>
          </a:p>
        </p:txBody>
      </p:sp>
      <p:sp>
        <p:nvSpPr>
          <p:cNvPr id="523" name="Google Shape;523;p47"/>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#2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a:t>
            </a:r>
            <a:r>
              <a:rPr lang="en-US" sz="2800" b="1" u="sng" kern="0">
                <a:solidFill>
                  <a:srgbClr val="000000"/>
                </a:solidFill>
                <a:latin typeface="Courier New"/>
                <a:ea typeface="Courier New"/>
                <a:cs typeface="Courier New"/>
                <a:sym typeface="Courier New"/>
              </a:rPr>
              <a:t>A</a:t>
            </a:r>
            <a:r>
              <a:rPr lang="en-US" sz="2800" b="1" kern="0">
                <a:solidFill>
                  <a:srgbClr val="000000"/>
                </a:solidFill>
                <a:latin typeface="Courier New"/>
                <a:ea typeface="Courier New"/>
                <a:cs typeface="Courier New"/>
                <a:sym typeface="Courier New"/>
              </a:rPr>
              <a:t>GAGCUACAUUC 3’</a:t>
            </a:r>
            <a:endParaRPr sz="1400" kern="0">
              <a:solidFill>
                <a:srgbClr val="000000"/>
              </a:solidFill>
              <a:cs typeface="Arial"/>
              <a:sym typeface="Arial"/>
            </a:endParaRPr>
          </a:p>
        </p:txBody>
      </p:sp>
      <p:grpSp>
        <p:nvGrpSpPr>
          <p:cNvPr id="524" name="Google Shape;524;p47"/>
          <p:cNvGrpSpPr/>
          <p:nvPr/>
        </p:nvGrpSpPr>
        <p:grpSpPr>
          <a:xfrm>
            <a:off x="1562100" y="1271591"/>
            <a:ext cx="6432550" cy="663575"/>
            <a:chOff x="1539530" y="4346785"/>
            <a:chExt cx="6431805" cy="663975"/>
          </a:xfrm>
        </p:grpSpPr>
        <p:grpSp>
          <p:nvGrpSpPr>
            <p:cNvPr id="525" name="Google Shape;525;p47"/>
            <p:cNvGrpSpPr/>
            <p:nvPr/>
          </p:nvGrpSpPr>
          <p:grpSpPr>
            <a:xfrm>
              <a:off x="1539530" y="4357218"/>
              <a:ext cx="3187700" cy="652635"/>
              <a:chOff x="2181" y="2584"/>
              <a:chExt cx="2008" cy="560"/>
            </a:xfrm>
          </p:grpSpPr>
          <p:cxnSp>
            <p:nvCxnSpPr>
              <p:cNvPr id="526" name="Google Shape;526;p47"/>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7" name="Google Shape;527;p47"/>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8" name="Google Shape;528;p47"/>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9" name="Google Shape;529;p47"/>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30" name="Google Shape;530;p47"/>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31" name="Google Shape;531;p47"/>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32" name="Google Shape;532;p47"/>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3" name="Google Shape;533;p47"/>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4" name="Google Shape;534;p47"/>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5" name="Google Shape;535;p47"/>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6" name="Google Shape;536;p47"/>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537" name="Google Shape;537;p47"/>
          <p:cNvGrpSpPr/>
          <p:nvPr/>
        </p:nvGrpSpPr>
        <p:grpSpPr>
          <a:xfrm>
            <a:off x="1562100" y="2471741"/>
            <a:ext cx="6432550" cy="663575"/>
            <a:chOff x="1539530" y="4346785"/>
            <a:chExt cx="6431805" cy="663975"/>
          </a:xfrm>
        </p:grpSpPr>
        <p:grpSp>
          <p:nvGrpSpPr>
            <p:cNvPr id="538" name="Google Shape;538;p47"/>
            <p:cNvGrpSpPr/>
            <p:nvPr/>
          </p:nvGrpSpPr>
          <p:grpSpPr>
            <a:xfrm>
              <a:off x="1539530" y="4357218"/>
              <a:ext cx="3187700" cy="652635"/>
              <a:chOff x="2181" y="2584"/>
              <a:chExt cx="2008" cy="560"/>
            </a:xfrm>
          </p:grpSpPr>
          <p:cxnSp>
            <p:nvCxnSpPr>
              <p:cNvPr id="539" name="Google Shape;539;p47"/>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0" name="Google Shape;540;p47"/>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1" name="Google Shape;541;p47"/>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2" name="Google Shape;542;p47"/>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3" name="Google Shape;543;p47"/>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4" name="Google Shape;544;p47"/>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45" name="Google Shape;545;p47"/>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6" name="Google Shape;546;p47"/>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7" name="Google Shape;547;p47"/>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8" name="Google Shape;548;p47"/>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9" name="Google Shape;549;p47"/>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50" name="Google Shape;550;p47"/>
          <p:cNvSpPr txBox="1"/>
          <p:nvPr/>
        </p:nvSpPr>
        <p:spPr>
          <a:xfrm>
            <a:off x="5337175" y="1601789"/>
            <a:ext cx="831850" cy="523875"/>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Leu</a:t>
            </a:r>
            <a:endParaRPr sz="1400" kern="0">
              <a:solidFill>
                <a:srgbClr val="000000"/>
              </a:solidFill>
              <a:cs typeface="Arial"/>
              <a:sym typeface="Arial"/>
            </a:endParaRPr>
          </a:p>
        </p:txBody>
      </p:sp>
      <p:sp>
        <p:nvSpPr>
          <p:cNvPr id="551" name="Google Shape;551;p47"/>
          <p:cNvSpPr txBox="1"/>
          <p:nvPr/>
        </p:nvSpPr>
        <p:spPr>
          <a:xfrm>
            <a:off x="5259387" y="2960689"/>
            <a:ext cx="1046162" cy="523875"/>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Stop</a:t>
            </a:r>
            <a:endParaRPr sz="1400" kern="0">
              <a:solidFill>
                <a:srgbClr val="000000"/>
              </a:solidFill>
              <a:cs typeface="Arial"/>
              <a:sym typeface="Arial"/>
            </a:endParaRPr>
          </a:p>
        </p:txBody>
      </p:sp>
      <p:sp>
        <p:nvSpPr>
          <p:cNvPr id="552" name="Google Shape;552;p47"/>
          <p:cNvSpPr txBox="1"/>
          <p:nvPr/>
        </p:nvSpPr>
        <p:spPr>
          <a:xfrm>
            <a:off x="2459037" y="4433891"/>
            <a:ext cx="3992562" cy="9540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kern="0">
                <a:solidFill>
                  <a:srgbClr val="000000"/>
                </a:solidFill>
                <a:latin typeface="Times New Roman"/>
                <a:ea typeface="Times New Roman"/>
                <a:cs typeface="Times New Roman"/>
                <a:sym typeface="Times New Roman"/>
              </a:rPr>
              <a:t>Non-Sense Mutation  (truncation)</a:t>
            </a:r>
            <a:endParaRPr sz="1400" kern="0">
              <a:solidFill>
                <a:srgbClr val="000000"/>
              </a:solidFill>
              <a:cs typeface="Arial"/>
              <a:sym typeface="Arial"/>
            </a:endParaRPr>
          </a:p>
        </p:txBody>
      </p:sp>
      <p:sp>
        <p:nvSpPr>
          <p:cNvPr id="2" name="Прямоугольник 1"/>
          <p:cNvSpPr/>
          <p:nvPr/>
        </p:nvSpPr>
        <p:spPr>
          <a:xfrm>
            <a:off x="1475656" y="5517232"/>
            <a:ext cx="6768752" cy="646331"/>
          </a:xfrm>
          <a:prstGeom prst="rect">
            <a:avLst/>
          </a:prstGeom>
        </p:spPr>
        <p:txBody>
          <a:bodyPr wrap="square">
            <a:spAutoFit/>
          </a:bodyPr>
          <a:lstStyle/>
          <a:p>
            <a:r>
              <a:rPr lang="en-US" dirty="0"/>
              <a:t>https://sciencecases.lib.buffalo.edu/collection/detail.html?case_id=597&amp;id=597</a:t>
            </a:r>
            <a:endParaRPr lang="ru-RU" dirty="0"/>
          </a:p>
        </p:txBody>
      </p:sp>
    </p:spTree>
    <p:extLst>
      <p:ext uri="{BB962C8B-B14F-4D97-AF65-F5344CB8AC3E}">
        <p14:creationId xmlns:p14="http://schemas.microsoft.com/office/powerpoint/2010/main" val="2228292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5"/>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t>
            </a:r>
            <a:r>
              <a:rPr lang="en-US" sz="2800" b="1" u="sng" kern="0">
                <a:solidFill>
                  <a:srgbClr val="000000"/>
                </a:solidFill>
                <a:latin typeface="Courier New"/>
                <a:ea typeface="Courier New"/>
                <a:cs typeface="Courier New"/>
                <a:sym typeface="Courier New"/>
              </a:rPr>
              <a:t>A</a:t>
            </a:r>
            <a:r>
              <a:rPr lang="en-US" sz="2800" b="1" kern="0">
                <a:solidFill>
                  <a:srgbClr val="000000"/>
                </a:solidFill>
                <a:latin typeface="Courier New"/>
                <a:ea typeface="Courier New"/>
                <a:cs typeface="Courier New"/>
                <a:sym typeface="Courier New"/>
              </a:rPr>
              <a:t>GACUAUCAUUGCUUUGAGCUACAUUC 3</a:t>
            </a:r>
            <a:endParaRPr sz="1400" kern="0">
              <a:solidFill>
                <a:srgbClr val="000000"/>
              </a:solidFill>
              <a:cs typeface="Arial"/>
              <a:sym typeface="Arial"/>
            </a:endParaRPr>
          </a:p>
        </p:txBody>
      </p:sp>
      <p:sp>
        <p:nvSpPr>
          <p:cNvPr id="478" name="Google Shape;478;p45"/>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#1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t>
            </a:r>
            <a:r>
              <a:rPr lang="en-US" sz="2800" b="1" u="sng" kern="0">
                <a:solidFill>
                  <a:srgbClr val="000000"/>
                </a:solidFill>
                <a:latin typeface="Courier New"/>
                <a:ea typeface="Courier New"/>
                <a:cs typeface="Courier New"/>
                <a:sym typeface="Courier New"/>
              </a:rPr>
              <a:t>G</a:t>
            </a:r>
            <a:r>
              <a:rPr lang="en-US" sz="2800" b="1" kern="0">
                <a:solidFill>
                  <a:srgbClr val="000000"/>
                </a:solidFill>
                <a:latin typeface="Courier New"/>
                <a:ea typeface="Courier New"/>
                <a:cs typeface="Courier New"/>
                <a:sym typeface="Courier New"/>
              </a:rPr>
              <a:t>GACUAUCAUUGCUUUGAGCUACAUUC 3’</a:t>
            </a:r>
            <a:endParaRPr sz="1400" kern="0">
              <a:solidFill>
                <a:srgbClr val="000000"/>
              </a:solidFill>
              <a:cs typeface="Arial"/>
              <a:sym typeface="Arial"/>
            </a:endParaRPr>
          </a:p>
        </p:txBody>
      </p:sp>
      <p:grpSp>
        <p:nvGrpSpPr>
          <p:cNvPr id="479" name="Google Shape;479;p45"/>
          <p:cNvGrpSpPr/>
          <p:nvPr/>
        </p:nvGrpSpPr>
        <p:grpSpPr>
          <a:xfrm>
            <a:off x="1562100" y="1271591"/>
            <a:ext cx="6432550" cy="663575"/>
            <a:chOff x="1539530" y="4346785"/>
            <a:chExt cx="6431805" cy="663975"/>
          </a:xfrm>
        </p:grpSpPr>
        <p:grpSp>
          <p:nvGrpSpPr>
            <p:cNvPr id="480" name="Google Shape;480;p45"/>
            <p:cNvGrpSpPr/>
            <p:nvPr/>
          </p:nvGrpSpPr>
          <p:grpSpPr>
            <a:xfrm>
              <a:off x="1539530" y="4357218"/>
              <a:ext cx="3187700" cy="652635"/>
              <a:chOff x="2181" y="2584"/>
              <a:chExt cx="2008" cy="560"/>
            </a:xfrm>
          </p:grpSpPr>
          <p:cxnSp>
            <p:nvCxnSpPr>
              <p:cNvPr id="481" name="Google Shape;481;p45"/>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2" name="Google Shape;482;p45"/>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3" name="Google Shape;483;p45"/>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4" name="Google Shape;484;p45"/>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5" name="Google Shape;485;p45"/>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6" name="Google Shape;486;p45"/>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487" name="Google Shape;487;p45"/>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88" name="Google Shape;488;p45"/>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89" name="Google Shape;489;p45"/>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90" name="Google Shape;490;p45"/>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91" name="Google Shape;491;p45"/>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492" name="Google Shape;492;p45"/>
          <p:cNvGrpSpPr/>
          <p:nvPr/>
        </p:nvGrpSpPr>
        <p:grpSpPr>
          <a:xfrm>
            <a:off x="1562100" y="2471741"/>
            <a:ext cx="6432550" cy="663575"/>
            <a:chOff x="1539530" y="4346785"/>
            <a:chExt cx="6431805" cy="663975"/>
          </a:xfrm>
        </p:grpSpPr>
        <p:grpSp>
          <p:nvGrpSpPr>
            <p:cNvPr id="493" name="Google Shape;493;p45"/>
            <p:cNvGrpSpPr/>
            <p:nvPr/>
          </p:nvGrpSpPr>
          <p:grpSpPr>
            <a:xfrm>
              <a:off x="1539530" y="4357218"/>
              <a:ext cx="3187700" cy="652635"/>
              <a:chOff x="2181" y="2584"/>
              <a:chExt cx="2008" cy="560"/>
            </a:xfrm>
          </p:grpSpPr>
          <p:cxnSp>
            <p:nvCxnSpPr>
              <p:cNvPr id="494" name="Google Shape;494;p45"/>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5" name="Google Shape;495;p45"/>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6" name="Google Shape;496;p45"/>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7" name="Google Shape;497;p45"/>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8" name="Google Shape;498;p45"/>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9" name="Google Shape;499;p45"/>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00" name="Google Shape;500;p45"/>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1" name="Google Shape;501;p45"/>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2" name="Google Shape;502;p45"/>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3" name="Google Shape;503;p45"/>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4" name="Google Shape;504;p45"/>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05" name="Google Shape;505;p45"/>
          <p:cNvSpPr txBox="1"/>
          <p:nvPr/>
        </p:nvSpPr>
        <p:spPr>
          <a:xfrm>
            <a:off x="2133600" y="1649417"/>
            <a:ext cx="830262" cy="522287"/>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Lys</a:t>
            </a:r>
            <a:endParaRPr sz="1400" kern="0">
              <a:solidFill>
                <a:srgbClr val="000000"/>
              </a:solidFill>
              <a:cs typeface="Arial"/>
              <a:sym typeface="Arial"/>
            </a:endParaRPr>
          </a:p>
        </p:txBody>
      </p:sp>
      <p:sp>
        <p:nvSpPr>
          <p:cNvPr id="506" name="Google Shape;506;p45"/>
          <p:cNvSpPr txBox="1"/>
          <p:nvPr/>
        </p:nvSpPr>
        <p:spPr>
          <a:xfrm>
            <a:off x="2125662" y="2984505"/>
            <a:ext cx="842962" cy="522287"/>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Arg</a:t>
            </a:r>
            <a:endParaRPr sz="1400" kern="0">
              <a:solidFill>
                <a:srgbClr val="000000"/>
              </a:solidFill>
              <a:cs typeface="Arial"/>
              <a:sym typeface="Arial"/>
            </a:endParaRPr>
          </a:p>
        </p:txBody>
      </p:sp>
      <p:sp>
        <p:nvSpPr>
          <p:cNvPr id="507" name="Google Shape;507;p45"/>
          <p:cNvSpPr txBox="1"/>
          <p:nvPr/>
        </p:nvSpPr>
        <p:spPr>
          <a:xfrm>
            <a:off x="2459037" y="4433891"/>
            <a:ext cx="3992562" cy="9540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kern="0">
                <a:solidFill>
                  <a:srgbClr val="000000"/>
                </a:solidFill>
                <a:latin typeface="Times New Roman"/>
                <a:ea typeface="Times New Roman"/>
                <a:cs typeface="Times New Roman"/>
                <a:sym typeface="Times New Roman"/>
              </a:rPr>
              <a:t>Mis-Sense (substitution) Mutation </a:t>
            </a:r>
            <a:endParaRPr sz="1400" kern="0">
              <a:solidFill>
                <a:srgbClr val="000000"/>
              </a:solidFill>
              <a:cs typeface="Arial"/>
              <a:sym typeface="Arial"/>
            </a:endParaRPr>
          </a:p>
        </p:txBody>
      </p:sp>
      <p:sp>
        <p:nvSpPr>
          <p:cNvPr id="2" name="Прямоугольник 1"/>
          <p:cNvSpPr/>
          <p:nvPr/>
        </p:nvSpPr>
        <p:spPr>
          <a:xfrm>
            <a:off x="1763688" y="5589240"/>
            <a:ext cx="4824536" cy="646331"/>
          </a:xfrm>
          <a:prstGeom prst="rect">
            <a:avLst/>
          </a:prstGeom>
        </p:spPr>
        <p:txBody>
          <a:bodyPr wrap="square">
            <a:spAutoFit/>
          </a:bodyPr>
          <a:lstStyle/>
          <a:p>
            <a:r>
              <a:rPr lang="en-US" dirty="0"/>
              <a:t>https://sciencecases.lib.buffalo.edu/collection/detail.html?case_id=597&amp;id=597</a:t>
            </a:r>
            <a:endParaRPr lang="ru-RU" dirty="0"/>
          </a:p>
        </p:txBody>
      </p:sp>
    </p:spTree>
    <p:extLst>
      <p:ext uri="{BB962C8B-B14F-4D97-AF65-F5344CB8AC3E}">
        <p14:creationId xmlns:p14="http://schemas.microsoft.com/office/powerpoint/2010/main" val="1281167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9"/>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5’UAACCAUGAAGACUAUCAUUGCUUUGAGCUACAUUC 3</a:t>
            </a:r>
            <a:endParaRPr sz="1400" kern="0">
              <a:solidFill>
                <a:srgbClr val="000000"/>
              </a:solidFill>
              <a:cs typeface="Arial"/>
              <a:sym typeface="Arial"/>
            </a:endParaRPr>
          </a:p>
        </p:txBody>
      </p:sp>
      <p:sp>
        <p:nvSpPr>
          <p:cNvPr id="568" name="Google Shape;568;p49"/>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#3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5’UAACCAUGAAGACCAUCAUUGCUUUGAGCUACAUUC 3’</a:t>
            </a:r>
            <a:endParaRPr sz="1400" kern="0">
              <a:solidFill>
                <a:srgbClr val="000000"/>
              </a:solidFill>
              <a:cs typeface="Arial"/>
              <a:sym typeface="Arial"/>
            </a:endParaRPr>
          </a:p>
        </p:txBody>
      </p:sp>
      <p:grpSp>
        <p:nvGrpSpPr>
          <p:cNvPr id="569" name="Google Shape;569;p49"/>
          <p:cNvGrpSpPr/>
          <p:nvPr/>
        </p:nvGrpSpPr>
        <p:grpSpPr>
          <a:xfrm>
            <a:off x="1562100" y="1271591"/>
            <a:ext cx="6432550" cy="663575"/>
            <a:chOff x="1539530" y="4346785"/>
            <a:chExt cx="6431805" cy="663975"/>
          </a:xfrm>
        </p:grpSpPr>
        <p:grpSp>
          <p:nvGrpSpPr>
            <p:cNvPr id="570" name="Google Shape;570;p49"/>
            <p:cNvGrpSpPr/>
            <p:nvPr/>
          </p:nvGrpSpPr>
          <p:grpSpPr>
            <a:xfrm>
              <a:off x="1539530" y="4357218"/>
              <a:ext cx="3187700" cy="652635"/>
              <a:chOff x="2181" y="2584"/>
              <a:chExt cx="2008" cy="560"/>
            </a:xfrm>
          </p:grpSpPr>
          <p:cxnSp>
            <p:nvCxnSpPr>
              <p:cNvPr id="571" name="Google Shape;571;p49"/>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2" name="Google Shape;572;p49"/>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3" name="Google Shape;573;p49"/>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4" name="Google Shape;574;p49"/>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5" name="Google Shape;575;p49"/>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6" name="Google Shape;576;p49"/>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77" name="Google Shape;577;p49"/>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78" name="Google Shape;578;p49"/>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79" name="Google Shape;579;p49"/>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80" name="Google Shape;580;p49"/>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81" name="Google Shape;581;p49"/>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582" name="Google Shape;582;p49"/>
          <p:cNvGrpSpPr/>
          <p:nvPr/>
        </p:nvGrpSpPr>
        <p:grpSpPr>
          <a:xfrm>
            <a:off x="1562100" y="2471741"/>
            <a:ext cx="6432550" cy="663575"/>
            <a:chOff x="1539530" y="4346785"/>
            <a:chExt cx="6431805" cy="663975"/>
          </a:xfrm>
        </p:grpSpPr>
        <p:grpSp>
          <p:nvGrpSpPr>
            <p:cNvPr id="583" name="Google Shape;583;p49"/>
            <p:cNvGrpSpPr/>
            <p:nvPr/>
          </p:nvGrpSpPr>
          <p:grpSpPr>
            <a:xfrm>
              <a:off x="1539530" y="4357218"/>
              <a:ext cx="3187700" cy="652635"/>
              <a:chOff x="2181" y="2584"/>
              <a:chExt cx="2008" cy="560"/>
            </a:xfrm>
          </p:grpSpPr>
          <p:cxnSp>
            <p:nvCxnSpPr>
              <p:cNvPr id="584" name="Google Shape;584;p49"/>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5" name="Google Shape;585;p49"/>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6" name="Google Shape;586;p49"/>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7" name="Google Shape;587;p49"/>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8" name="Google Shape;588;p49"/>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9" name="Google Shape;589;p49"/>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90" name="Google Shape;590;p49"/>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1" name="Google Shape;591;p49"/>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2" name="Google Shape;592;p49"/>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3" name="Google Shape;593;p49"/>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4" name="Google Shape;594;p49"/>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95" name="Google Shape;595;p49"/>
          <p:cNvSpPr txBox="1"/>
          <p:nvPr/>
        </p:nvSpPr>
        <p:spPr>
          <a:xfrm>
            <a:off x="2751137" y="1693865"/>
            <a:ext cx="831850" cy="523875"/>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Thr</a:t>
            </a:r>
            <a:endParaRPr sz="1400" kern="0">
              <a:solidFill>
                <a:srgbClr val="000000"/>
              </a:solidFill>
              <a:cs typeface="Arial"/>
              <a:sym typeface="Arial"/>
            </a:endParaRPr>
          </a:p>
        </p:txBody>
      </p:sp>
      <p:sp>
        <p:nvSpPr>
          <p:cNvPr id="596" name="Google Shape;596;p49"/>
          <p:cNvSpPr txBox="1"/>
          <p:nvPr/>
        </p:nvSpPr>
        <p:spPr>
          <a:xfrm>
            <a:off x="2778125" y="2978153"/>
            <a:ext cx="893762" cy="523875"/>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Thr</a:t>
            </a:r>
            <a:endParaRPr sz="1400" kern="0">
              <a:solidFill>
                <a:srgbClr val="000000"/>
              </a:solidFill>
              <a:cs typeface="Arial"/>
              <a:sym typeface="Arial"/>
            </a:endParaRPr>
          </a:p>
        </p:txBody>
      </p:sp>
      <p:sp>
        <p:nvSpPr>
          <p:cNvPr id="597" name="Google Shape;597;p49"/>
          <p:cNvSpPr txBox="1"/>
          <p:nvPr/>
        </p:nvSpPr>
        <p:spPr>
          <a:xfrm>
            <a:off x="2459037" y="4433891"/>
            <a:ext cx="3992562" cy="5222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u="sng" kern="0">
                <a:solidFill>
                  <a:srgbClr val="000000"/>
                </a:solidFill>
                <a:latin typeface="Times New Roman"/>
                <a:ea typeface="Times New Roman"/>
                <a:cs typeface="Times New Roman"/>
                <a:sym typeface="Times New Roman"/>
              </a:rPr>
              <a:t>Silent Mutation</a:t>
            </a:r>
            <a:endParaRPr sz="1400" kern="0">
              <a:solidFill>
                <a:srgbClr val="000000"/>
              </a:solidFill>
              <a:cs typeface="Arial"/>
              <a:sym typeface="Arial"/>
            </a:endParaRPr>
          </a:p>
        </p:txBody>
      </p:sp>
    </p:spTree>
    <p:extLst>
      <p:ext uri="{BB962C8B-B14F-4D97-AF65-F5344CB8AC3E}">
        <p14:creationId xmlns:p14="http://schemas.microsoft.com/office/powerpoint/2010/main" val="333676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ctrTitle"/>
          </p:nvPr>
        </p:nvSpPr>
        <p:spPr>
          <a:xfrm>
            <a:off x="165777" y="413433"/>
            <a:ext cx="8520601"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203" name="Google Shape;203;p42"/>
          <p:cNvSpPr txBox="1">
            <a:spLocks noGrp="1"/>
          </p:cNvSpPr>
          <p:nvPr>
            <p:ph type="subTitle" idx="1"/>
          </p:nvPr>
        </p:nvSpPr>
        <p:spPr>
          <a:xfrm>
            <a:off x="165775" y="2016101"/>
            <a:ext cx="8757900" cy="4484800"/>
          </a:xfrm>
          <a:prstGeom prst="rect">
            <a:avLst/>
          </a:prstGeom>
          <a:noFill/>
          <a:ln>
            <a:noFill/>
          </a:ln>
        </p:spPr>
        <p:txBody>
          <a:bodyPr spcFirstLastPara="1" wrap="square" lIns="91425" tIns="91425" rIns="91425" bIns="91425" anchor="t" anchorCtr="0">
            <a:noAutofit/>
          </a:bodyPr>
          <a:lstStyle/>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1. Explain what a mutation is and its importance for evolution of life.</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2. Classify and characterize the main types of mutations.</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3. Define the terms: deletion, insertion, inversion, duplication, translocation, and explain what type of mutation each term belongs to and why.</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4. Give the specific examples of hereditary diseases</a:t>
            </a:r>
            <a:r>
              <a:rPr lang="en-US" sz="1800" b="1" dirty="0" smtClean="0">
                <a:solidFill>
                  <a:schemeClr val="dk1"/>
                </a:solidFill>
                <a:latin typeface="Times New Roman"/>
                <a:ea typeface="Times New Roman"/>
                <a:cs typeface="Times New Roman"/>
                <a:sym typeface="Times New Roman"/>
              </a:rPr>
              <a:t>.</a:t>
            </a:r>
            <a:endParaRPr lang="en-US" sz="18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288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1"/>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5’UAACCAUGAAGACUAUCAUUGCUUUGAGCUACAUUC 3</a:t>
            </a:r>
            <a:endParaRPr sz="1400" kern="0">
              <a:solidFill>
                <a:srgbClr val="000000"/>
              </a:solidFill>
              <a:cs typeface="Arial"/>
              <a:sym typeface="Arial"/>
            </a:endParaRPr>
          </a:p>
        </p:txBody>
      </p:sp>
      <p:sp>
        <p:nvSpPr>
          <p:cNvPr id="614" name="Google Shape;614;p51"/>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#4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5’UAACCAUGAAGACAUCAUUGCUUUGAGCUACAUUC 3’</a:t>
            </a:r>
            <a:endParaRPr sz="1400" kern="0">
              <a:solidFill>
                <a:srgbClr val="000000"/>
              </a:solidFill>
              <a:cs typeface="Arial"/>
              <a:sym typeface="Arial"/>
            </a:endParaRPr>
          </a:p>
        </p:txBody>
      </p:sp>
      <p:grpSp>
        <p:nvGrpSpPr>
          <p:cNvPr id="615" name="Google Shape;615;p51"/>
          <p:cNvGrpSpPr/>
          <p:nvPr/>
        </p:nvGrpSpPr>
        <p:grpSpPr>
          <a:xfrm>
            <a:off x="1562100" y="1271591"/>
            <a:ext cx="6432550" cy="663575"/>
            <a:chOff x="1539530" y="4346785"/>
            <a:chExt cx="6431805" cy="663975"/>
          </a:xfrm>
        </p:grpSpPr>
        <p:grpSp>
          <p:nvGrpSpPr>
            <p:cNvPr id="616" name="Google Shape;616;p51"/>
            <p:cNvGrpSpPr/>
            <p:nvPr/>
          </p:nvGrpSpPr>
          <p:grpSpPr>
            <a:xfrm>
              <a:off x="1539530" y="4357218"/>
              <a:ext cx="3187700" cy="652635"/>
              <a:chOff x="2181" y="2584"/>
              <a:chExt cx="2008" cy="560"/>
            </a:xfrm>
          </p:grpSpPr>
          <p:cxnSp>
            <p:nvCxnSpPr>
              <p:cNvPr id="617" name="Google Shape;617;p51"/>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18" name="Google Shape;618;p51"/>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19" name="Google Shape;619;p51"/>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0" name="Google Shape;620;p51"/>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1" name="Google Shape;621;p51"/>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2" name="Google Shape;622;p51"/>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623" name="Google Shape;623;p51"/>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4" name="Google Shape;624;p51"/>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5" name="Google Shape;625;p51"/>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6" name="Google Shape;626;p51"/>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7" name="Google Shape;627;p51"/>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628" name="Google Shape;628;p51"/>
          <p:cNvGrpSpPr/>
          <p:nvPr/>
        </p:nvGrpSpPr>
        <p:grpSpPr>
          <a:xfrm>
            <a:off x="1562100" y="2471741"/>
            <a:ext cx="6432550" cy="663575"/>
            <a:chOff x="1539530" y="4346785"/>
            <a:chExt cx="6431805" cy="663975"/>
          </a:xfrm>
        </p:grpSpPr>
        <p:grpSp>
          <p:nvGrpSpPr>
            <p:cNvPr id="629" name="Google Shape;629;p51"/>
            <p:cNvGrpSpPr/>
            <p:nvPr/>
          </p:nvGrpSpPr>
          <p:grpSpPr>
            <a:xfrm>
              <a:off x="1539530" y="4357218"/>
              <a:ext cx="3187700" cy="652635"/>
              <a:chOff x="2181" y="2584"/>
              <a:chExt cx="2008" cy="560"/>
            </a:xfrm>
          </p:grpSpPr>
          <p:cxnSp>
            <p:nvCxnSpPr>
              <p:cNvPr id="630" name="Google Shape;630;p51"/>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1" name="Google Shape;631;p51"/>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2" name="Google Shape;632;p51"/>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3" name="Google Shape;633;p51"/>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4" name="Google Shape;634;p51"/>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5" name="Google Shape;635;p51"/>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636" name="Google Shape;636;p51"/>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7" name="Google Shape;637;p51"/>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8" name="Google Shape;638;p51"/>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9" name="Google Shape;639;p51"/>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40" name="Google Shape;640;p51"/>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641" name="Google Shape;641;p51"/>
          <p:cNvSpPr txBox="1"/>
          <p:nvPr/>
        </p:nvSpPr>
        <p:spPr>
          <a:xfrm>
            <a:off x="1570043" y="1693864"/>
            <a:ext cx="6523037" cy="415925"/>
          </a:xfrm>
          <a:prstGeom prst="rect">
            <a:avLst/>
          </a:prstGeom>
          <a:noFill/>
          <a:ln>
            <a:noFill/>
          </a:ln>
        </p:spPr>
        <p:txBody>
          <a:bodyPr spcFirstLastPara="1" wrap="square" lIns="91425" tIns="45700" rIns="91425" bIns="45700" anchor="t" anchorCtr="0">
            <a:noAutofit/>
          </a:bodyPr>
          <a:lstStyle/>
          <a:p>
            <a:pPr>
              <a:buClr>
                <a:srgbClr val="009973"/>
              </a:buClr>
              <a:buSzPts val="2100"/>
              <a:buFont typeface="Courier New"/>
              <a:buNone/>
            </a:pPr>
            <a:r>
              <a:rPr lang="en-US" sz="2100" b="1" kern="0">
                <a:solidFill>
                  <a:srgbClr val="009973"/>
                </a:solidFill>
                <a:latin typeface="Courier New"/>
                <a:ea typeface="Courier New"/>
                <a:cs typeface="Courier New"/>
                <a:sym typeface="Courier New"/>
              </a:rPr>
              <a:t>Met Lys Thr Ile Ile Ala Leu Ser Tyr Ile</a:t>
            </a:r>
            <a:endParaRPr sz="1400" kern="0">
              <a:solidFill>
                <a:srgbClr val="000000"/>
              </a:solidFill>
              <a:cs typeface="Arial"/>
              <a:sym typeface="Arial"/>
            </a:endParaRPr>
          </a:p>
        </p:txBody>
      </p:sp>
      <p:sp>
        <p:nvSpPr>
          <p:cNvPr id="642" name="Google Shape;642;p51"/>
          <p:cNvSpPr txBox="1"/>
          <p:nvPr/>
        </p:nvSpPr>
        <p:spPr>
          <a:xfrm>
            <a:off x="2551112" y="4260851"/>
            <a:ext cx="3994150" cy="519112"/>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u="sng" kern="0">
                <a:solidFill>
                  <a:srgbClr val="000000"/>
                </a:solidFill>
                <a:latin typeface="Times New Roman"/>
                <a:ea typeface="Times New Roman"/>
                <a:cs typeface="Times New Roman"/>
                <a:sym typeface="Times New Roman"/>
              </a:rPr>
              <a:t>Frame Shift Mutation</a:t>
            </a:r>
            <a:endParaRPr sz="1400" kern="0">
              <a:solidFill>
                <a:srgbClr val="000000"/>
              </a:solidFill>
              <a:cs typeface="Arial"/>
              <a:sym typeface="Arial"/>
            </a:endParaRPr>
          </a:p>
        </p:txBody>
      </p:sp>
      <p:sp>
        <p:nvSpPr>
          <p:cNvPr id="643" name="Google Shape;643;p51"/>
          <p:cNvSpPr txBox="1"/>
          <p:nvPr/>
        </p:nvSpPr>
        <p:spPr>
          <a:xfrm>
            <a:off x="1538293" y="2921000"/>
            <a:ext cx="6523037" cy="415925"/>
          </a:xfrm>
          <a:prstGeom prst="rect">
            <a:avLst/>
          </a:prstGeom>
          <a:noFill/>
          <a:ln>
            <a:noFill/>
          </a:ln>
        </p:spPr>
        <p:txBody>
          <a:bodyPr spcFirstLastPara="1" wrap="square" lIns="91425" tIns="45700" rIns="91425" bIns="45700" anchor="t" anchorCtr="0">
            <a:noAutofit/>
          </a:bodyPr>
          <a:lstStyle/>
          <a:p>
            <a:pPr>
              <a:buClr>
                <a:srgbClr val="009973"/>
              </a:buClr>
              <a:buSzPts val="2100"/>
              <a:buFont typeface="Courier New"/>
              <a:buNone/>
            </a:pPr>
            <a:r>
              <a:rPr lang="en-US" sz="2100" b="1" kern="0">
                <a:solidFill>
                  <a:srgbClr val="009973"/>
                </a:solidFill>
                <a:latin typeface="Courier New"/>
                <a:ea typeface="Courier New"/>
                <a:cs typeface="Courier New"/>
                <a:sym typeface="Courier New"/>
              </a:rPr>
              <a:t>Met Lys Thr </a:t>
            </a:r>
            <a:r>
              <a:rPr lang="en-US" sz="2100" b="1" kern="0">
                <a:solidFill>
                  <a:srgbClr val="FF0000"/>
                </a:solidFill>
                <a:latin typeface="Courier New"/>
                <a:ea typeface="Courier New"/>
                <a:cs typeface="Courier New"/>
                <a:sym typeface="Courier New"/>
              </a:rPr>
              <a:t>Ser Leu Leu STOP</a:t>
            </a:r>
            <a:endParaRPr sz="1400" kern="0">
              <a:solidFill>
                <a:srgbClr val="000000"/>
              </a:solidFill>
              <a:cs typeface="Arial"/>
              <a:sym typeface="Arial"/>
            </a:endParaRPr>
          </a:p>
        </p:txBody>
      </p:sp>
    </p:spTree>
    <p:extLst>
      <p:ext uri="{BB962C8B-B14F-4D97-AF65-F5344CB8AC3E}">
        <p14:creationId xmlns:p14="http://schemas.microsoft.com/office/powerpoint/2010/main" val="3791010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3" name="Google Shape;93;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4" name="Google Shape;94;p19"/>
          <p:cNvPicPr preferRelativeResize="0"/>
          <p:nvPr/>
        </p:nvPicPr>
        <p:blipFill rotWithShape="1">
          <a:blip r:embed="rId3">
            <a:alphaModFix/>
          </a:blip>
          <a:srcRect l="31504" t="22393" r="18242" b="13643"/>
          <a:stretch/>
        </p:blipFill>
        <p:spPr>
          <a:xfrm>
            <a:off x="254382" y="131300"/>
            <a:ext cx="8635236" cy="6595533"/>
          </a:xfrm>
          <a:prstGeom prst="rect">
            <a:avLst/>
          </a:prstGeom>
          <a:noFill/>
          <a:ln>
            <a:noFill/>
          </a:ln>
        </p:spPr>
      </p:pic>
    </p:spTree>
    <p:extLst>
      <p:ext uri="{BB962C8B-B14F-4D97-AF65-F5344CB8AC3E}">
        <p14:creationId xmlns:p14="http://schemas.microsoft.com/office/powerpoint/2010/main" val="40502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3"/>
          <p:cNvSpPr txBox="1">
            <a:spLocks noGrp="1"/>
          </p:cNvSpPr>
          <p:nvPr>
            <p:ph type="ctrTitle"/>
          </p:nvPr>
        </p:nvSpPr>
        <p:spPr>
          <a:xfrm>
            <a:off x="311704" y="486867"/>
            <a:ext cx="8520601"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a:latin typeface="Cambria"/>
                <a:ea typeface="Cambria"/>
                <a:cs typeface="Cambria"/>
                <a:sym typeface="Cambria"/>
              </a:rPr>
              <a:t>Literature</a:t>
            </a:r>
            <a:endParaRPr>
              <a:latin typeface="Cambria"/>
              <a:ea typeface="Cambria"/>
              <a:cs typeface="Cambria"/>
              <a:sym typeface="Cambria"/>
            </a:endParaRPr>
          </a:p>
        </p:txBody>
      </p:sp>
      <p:sp>
        <p:nvSpPr>
          <p:cNvPr id="209" name="Google Shape;209;p43"/>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800"/>
              <a:buFont typeface="Times New Roman"/>
              <a:buAutoNum type="arabicPeriod"/>
            </a:pPr>
            <a:r>
              <a:rPr lang="ru" sz="1800" dirty="0">
                <a:solidFill>
                  <a:schemeClr val="dk1"/>
                </a:solidFill>
                <a:latin typeface="Times New Roman"/>
                <a:ea typeface="Times New Roman"/>
                <a:cs typeface="Times New Roman"/>
                <a:sym typeface="Times New Roman"/>
              </a:rPr>
              <a:t>Alberts et al., pp. </a:t>
            </a:r>
            <a:r>
              <a:rPr lang="en-US" sz="1800" dirty="0" smtClean="0">
                <a:solidFill>
                  <a:schemeClr val="dk1"/>
                </a:solidFill>
                <a:latin typeface="Times New Roman"/>
                <a:ea typeface="Times New Roman"/>
                <a:cs typeface="Times New Roman"/>
                <a:sym typeface="Times New Roman"/>
              </a:rPr>
              <a:t>485</a:t>
            </a:r>
            <a:r>
              <a:rPr lang="ru" sz="1800" dirty="0" smtClean="0">
                <a:solidFill>
                  <a:schemeClr val="dk1"/>
                </a:solidFill>
                <a:latin typeface="Times New Roman"/>
                <a:ea typeface="Times New Roman"/>
                <a:cs typeface="Times New Roman"/>
                <a:sym typeface="Times New Roman"/>
              </a:rPr>
              <a:t>-</a:t>
            </a:r>
            <a:r>
              <a:rPr lang="en-US" sz="1800" dirty="0" smtClean="0">
                <a:solidFill>
                  <a:schemeClr val="dk1"/>
                </a:solidFill>
                <a:latin typeface="Times New Roman"/>
                <a:ea typeface="Times New Roman"/>
                <a:cs typeface="Times New Roman"/>
                <a:sym typeface="Times New Roman"/>
              </a:rPr>
              <a:t>491</a:t>
            </a:r>
            <a:r>
              <a:rPr lang="ru" sz="1800" dirty="0" smtClean="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AutoNum type="arabicPeriod"/>
            </a:pPr>
            <a:r>
              <a:rPr lang="en-US" sz="1800" dirty="0" smtClean="0">
                <a:solidFill>
                  <a:schemeClr val="dk1"/>
                </a:solidFill>
                <a:latin typeface="Times New Roman"/>
                <a:ea typeface="Times New Roman"/>
                <a:cs typeface="Times New Roman"/>
                <a:sym typeface="Times New Roman"/>
              </a:rPr>
              <a:t>Watson</a:t>
            </a:r>
            <a:r>
              <a:rPr lang="ru" sz="1800" dirty="0" smtClean="0">
                <a:solidFill>
                  <a:schemeClr val="dk1"/>
                </a:solidFill>
                <a:latin typeface="Times New Roman"/>
                <a:ea typeface="Times New Roman"/>
                <a:cs typeface="Times New Roman"/>
                <a:sym typeface="Times New Roman"/>
              </a:rPr>
              <a:t>, </a:t>
            </a:r>
            <a:r>
              <a:rPr lang="ru" sz="1800" dirty="0">
                <a:solidFill>
                  <a:schemeClr val="dk1"/>
                </a:solidFill>
                <a:latin typeface="Times New Roman"/>
                <a:ea typeface="Times New Roman"/>
                <a:cs typeface="Times New Roman"/>
                <a:sym typeface="Times New Roman"/>
              </a:rPr>
              <a:t>pp. </a:t>
            </a:r>
            <a:r>
              <a:rPr lang="en-US" sz="1800" dirty="0" smtClean="0">
                <a:solidFill>
                  <a:schemeClr val="dk1"/>
                </a:solidFill>
                <a:latin typeface="Times New Roman"/>
                <a:ea typeface="Times New Roman"/>
                <a:cs typeface="Times New Roman"/>
                <a:sym typeface="Times New Roman"/>
              </a:rPr>
              <a:t>313</a:t>
            </a:r>
            <a:r>
              <a:rPr lang="ru" sz="1800" dirty="0" smtClean="0">
                <a:solidFill>
                  <a:schemeClr val="dk1"/>
                </a:solidFill>
                <a:latin typeface="Times New Roman"/>
                <a:ea typeface="Times New Roman"/>
                <a:cs typeface="Times New Roman"/>
                <a:sym typeface="Times New Roman"/>
              </a:rPr>
              <a:t>-</a:t>
            </a:r>
            <a:r>
              <a:rPr lang="en-US" sz="1800" dirty="0" smtClean="0">
                <a:solidFill>
                  <a:schemeClr val="dk1"/>
                </a:solidFill>
                <a:latin typeface="Times New Roman"/>
                <a:ea typeface="Times New Roman"/>
                <a:cs typeface="Times New Roman"/>
                <a:sym typeface="Times New Roman"/>
              </a:rPr>
              <a:t>340</a:t>
            </a:r>
            <a:r>
              <a:rPr lang="ru" sz="1800" dirty="0" smtClean="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lvl="0"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Norris Armstrong. Decoding the </a:t>
            </a:r>
            <a:r>
              <a:rPr lang="en-US" sz="1800" dirty="0" smtClean="0">
                <a:solidFill>
                  <a:schemeClr val="dk1"/>
                </a:solidFill>
                <a:latin typeface="Times New Roman"/>
                <a:ea typeface="Times New Roman"/>
                <a:cs typeface="Times New Roman"/>
                <a:sym typeface="Times New Roman"/>
              </a:rPr>
              <a:t>Flu (</a:t>
            </a:r>
            <a:r>
              <a:rPr lang="en-US" sz="1800" dirty="0">
                <a:solidFill>
                  <a:schemeClr val="dk1"/>
                </a:solidFill>
                <a:latin typeface="Times New Roman"/>
                <a:ea typeface="Times New Roman"/>
                <a:cs typeface="Times New Roman"/>
                <a:sym typeface="Times New Roman"/>
              </a:rPr>
              <a:t>case study) / </a:t>
            </a:r>
            <a:r>
              <a:rPr lang="en-US" sz="1800" dirty="0" smtClean="0">
                <a:solidFill>
                  <a:schemeClr val="dk1"/>
                </a:solidFill>
                <a:latin typeface="Times New Roman"/>
                <a:ea typeface="Times New Roman"/>
                <a:cs typeface="Times New Roman"/>
                <a:sym typeface="Times New Roman"/>
              </a:rPr>
              <a:t>Biology Department, University </a:t>
            </a:r>
            <a:r>
              <a:rPr lang="en-US" sz="1800" dirty="0">
                <a:solidFill>
                  <a:schemeClr val="dk1"/>
                </a:solidFill>
                <a:latin typeface="Times New Roman"/>
                <a:ea typeface="Times New Roman"/>
                <a:cs typeface="Times New Roman"/>
                <a:sym typeface="Times New Roman"/>
              </a:rPr>
              <a:t>of </a:t>
            </a:r>
            <a:r>
              <a:rPr lang="en-US" sz="1800" dirty="0" smtClean="0">
                <a:solidFill>
                  <a:schemeClr val="dk1"/>
                </a:solidFill>
                <a:latin typeface="Times New Roman"/>
                <a:ea typeface="Times New Roman"/>
                <a:cs typeface="Times New Roman"/>
                <a:sym typeface="Times New Roman"/>
              </a:rPr>
              <a:t>Georgia. (</a:t>
            </a:r>
            <a:r>
              <a:rPr lang="en-US" sz="1800" dirty="0">
                <a:solidFill>
                  <a:schemeClr val="dk1"/>
                </a:solidFill>
                <a:latin typeface="Times New Roman"/>
                <a:ea typeface="Times New Roman"/>
                <a:cs typeface="Times New Roman"/>
                <a:sym typeface="Times New Roman"/>
              </a:rPr>
              <a:t>https://</a:t>
            </a:r>
            <a:r>
              <a:rPr lang="en-US" sz="1800" dirty="0" smtClean="0">
                <a:solidFill>
                  <a:schemeClr val="dk1"/>
                </a:solidFill>
                <a:latin typeface="Times New Roman"/>
                <a:ea typeface="Times New Roman"/>
                <a:cs typeface="Times New Roman"/>
                <a:sym typeface="Times New Roman"/>
              </a:rPr>
              <a:t>sciencecases.lib.buffalo.edu/collection/detail.html?case_id=597&amp;id=597)</a:t>
            </a:r>
            <a:endParaRPr sz="1800" dirty="0" smtClean="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8121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1700" y="114233"/>
            <a:ext cx="8520600" cy="31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dirty="0" smtClean="0">
                <a:solidFill>
                  <a:schemeClr val="dk1"/>
                </a:solidFill>
              </a:rPr>
              <a:t>Mutations </a:t>
            </a:r>
            <a:r>
              <a:rPr lang="ru" dirty="0">
                <a:solidFill>
                  <a:schemeClr val="dk1"/>
                </a:solidFill>
              </a:rPr>
              <a:t>can have severe consequences for an </a:t>
            </a:r>
            <a:r>
              <a:rPr lang="ru" dirty="0" smtClean="0">
                <a:solidFill>
                  <a:schemeClr val="dk1"/>
                </a:solidFill>
              </a:rPr>
              <a:t>organism</a:t>
            </a:r>
            <a:r>
              <a:rPr lang="en-US" dirty="0" smtClean="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b="1" dirty="0">
                <a:solidFill>
                  <a:srgbClr val="CC3300"/>
                </a:solidFill>
              </a:rPr>
              <a:t>Mutation:</a:t>
            </a:r>
            <a:r>
              <a:rPr lang="ru" dirty="0">
                <a:solidFill>
                  <a:schemeClr val="dk1"/>
                </a:solidFill>
              </a:rPr>
              <a:t> A permanent change in the DNA due to a failure in DNA replication or DNA repair mechanisms.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Even a single nucleotide change may cause severe diseases.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i="1" dirty="0">
                <a:solidFill>
                  <a:srgbClr val="CC3300"/>
                </a:solidFill>
              </a:rPr>
              <a:t>example:  </a:t>
            </a:r>
            <a:r>
              <a:rPr lang="ru" dirty="0">
                <a:solidFill>
                  <a:schemeClr val="dk1"/>
                </a:solidFill>
              </a:rPr>
              <a:t>a life threatening disease,</a:t>
            </a:r>
            <a:r>
              <a:rPr lang="ru" i="1" dirty="0">
                <a:solidFill>
                  <a:srgbClr val="CC3300"/>
                </a:solidFill>
              </a:rPr>
              <a:t> </a:t>
            </a:r>
            <a:r>
              <a:rPr lang="ru" dirty="0">
                <a:solidFill>
                  <a:schemeClr val="dk1"/>
                </a:solidFill>
              </a:rPr>
              <a:t>sickle cell anemia.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amino acid sequence change in </a:t>
            </a:r>
            <a:r>
              <a:rPr lang="el-GR" dirty="0" smtClean="0">
                <a:solidFill>
                  <a:schemeClr val="dk1"/>
                </a:solidFill>
              </a:rPr>
              <a:t>β</a:t>
            </a:r>
            <a:r>
              <a:rPr lang="ru" dirty="0" smtClean="0">
                <a:solidFill>
                  <a:schemeClr val="dk1"/>
                </a:solidFill>
              </a:rPr>
              <a:t>-globin </a:t>
            </a:r>
            <a:r>
              <a:rPr lang="ru" dirty="0">
                <a:solidFill>
                  <a:schemeClr val="dk1"/>
                </a:solidFill>
              </a:rPr>
              <a:t>chain.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red blood cells are more fragile and break frequently in blood stream, reduced number of cells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can cause weakness, dizziness, pain etc.</a:t>
            </a:r>
            <a:endParaRPr dirty="0">
              <a:solidFill>
                <a:schemeClr val="dk1"/>
              </a:solidFill>
            </a:endParaRPr>
          </a:p>
          <a:p>
            <a:pPr marL="0" lvl="0" indent="0" algn="l" rtl="0">
              <a:lnSpc>
                <a:spcPct val="115000"/>
              </a:lnSpc>
              <a:spcBef>
                <a:spcPts val="0"/>
              </a:spcBef>
              <a:spcAft>
                <a:spcPts val="1600"/>
              </a:spcAft>
              <a:buSzPts val="1800"/>
              <a:buNone/>
            </a:pPr>
            <a:endParaRPr dirty="0"/>
          </a:p>
        </p:txBody>
      </p:sp>
      <p:pic>
        <p:nvPicPr>
          <p:cNvPr id="85" name="Google Shape;85;p18"/>
          <p:cNvPicPr preferRelativeResize="0"/>
          <p:nvPr/>
        </p:nvPicPr>
        <p:blipFill rotWithShape="1">
          <a:blip r:embed="rId3">
            <a:alphaModFix/>
          </a:blip>
          <a:srcRect/>
          <a:stretch/>
        </p:blipFill>
        <p:spPr>
          <a:xfrm>
            <a:off x="2822525" y="3429005"/>
            <a:ext cx="3202592" cy="3189367"/>
          </a:xfrm>
          <a:prstGeom prst="rect">
            <a:avLst/>
          </a:prstGeom>
          <a:noFill/>
          <a:ln>
            <a:noFill/>
          </a:ln>
        </p:spPr>
      </p:pic>
      <p:sp>
        <p:nvSpPr>
          <p:cNvPr id="86" name="Google Shape;86;p18"/>
          <p:cNvSpPr txBox="1"/>
          <p:nvPr/>
        </p:nvSpPr>
        <p:spPr>
          <a:xfrm>
            <a:off x="609600" y="4368800"/>
            <a:ext cx="2094000" cy="6372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400"/>
              <a:buFont typeface="Arial"/>
              <a:buNone/>
            </a:pPr>
            <a:r>
              <a:rPr lang="ru" sz="1400" kern="0">
                <a:solidFill>
                  <a:srgbClr val="000000"/>
                </a:solidFill>
                <a:cs typeface="Arial"/>
                <a:sym typeface="Arial"/>
              </a:rPr>
              <a:t>Normal red blood cells</a:t>
            </a:r>
            <a:endParaRPr sz="1400" kern="0">
              <a:solidFill>
                <a:srgbClr val="000000"/>
              </a:solidFill>
              <a:cs typeface="Arial"/>
              <a:sym typeface="Arial"/>
            </a:endParaRPr>
          </a:p>
        </p:txBody>
      </p:sp>
      <p:sp>
        <p:nvSpPr>
          <p:cNvPr id="87" name="Google Shape;87;p18"/>
          <p:cNvSpPr txBox="1"/>
          <p:nvPr/>
        </p:nvSpPr>
        <p:spPr>
          <a:xfrm>
            <a:off x="6324600" y="4165600"/>
            <a:ext cx="2346900" cy="7496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400"/>
              <a:buFont typeface="Arial"/>
              <a:buNone/>
            </a:pPr>
            <a:r>
              <a:rPr lang="ru" sz="1400" kern="0">
                <a:solidFill>
                  <a:srgbClr val="000000"/>
                </a:solidFill>
                <a:cs typeface="Arial"/>
                <a:sym typeface="Arial"/>
              </a:rPr>
              <a:t>Cells from sickle cell anemia patient</a:t>
            </a:r>
            <a:endParaRPr sz="1400" kern="0">
              <a:solidFill>
                <a:srgbClr val="000000"/>
              </a:solidFill>
              <a:cs typeface="Arial"/>
              <a:sym typeface="Arial"/>
            </a:endParaRPr>
          </a:p>
        </p:txBody>
      </p:sp>
    </p:spTree>
    <p:extLst>
      <p:ext uri="{BB962C8B-B14F-4D97-AF65-F5344CB8AC3E}">
        <p14:creationId xmlns:p14="http://schemas.microsoft.com/office/powerpoint/2010/main" val="275284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10508" y="188640"/>
            <a:ext cx="8148632" cy="1584176"/>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In </a:t>
            </a:r>
            <a:r>
              <a:rPr lang="en-US" sz="1800" dirty="0" smtClean="0">
                <a:solidFill>
                  <a:schemeClr val="accent2"/>
                </a:solidFill>
                <a:highlight>
                  <a:srgbClr val="FFFFFF"/>
                </a:highlight>
                <a:latin typeface="Times New Roman"/>
                <a:ea typeface="Times New Roman"/>
                <a:cs typeface="Times New Roman"/>
                <a:sym typeface="Times New Roman"/>
              </a:rPr>
              <a:t>bacterium </a:t>
            </a:r>
            <a:r>
              <a:rPr lang="ru" sz="1800" i="1" dirty="0" smtClean="0">
                <a:solidFill>
                  <a:schemeClr val="accent2"/>
                </a:solidFill>
                <a:highlight>
                  <a:srgbClr val="FFFFFF"/>
                </a:highlight>
                <a:latin typeface="Times New Roman"/>
                <a:ea typeface="Times New Roman"/>
                <a:cs typeface="Times New Roman"/>
                <a:sym typeface="Times New Roman"/>
              </a:rPr>
              <a:t>E</a:t>
            </a:r>
            <a:r>
              <a:rPr lang="ru" sz="1800" i="1" dirty="0">
                <a:solidFill>
                  <a:schemeClr val="accent2"/>
                </a:solidFill>
                <a:highlight>
                  <a:srgbClr val="FFFFFF"/>
                </a:highlight>
                <a:latin typeface="Times New Roman"/>
                <a:ea typeface="Times New Roman"/>
                <a:cs typeface="Times New Roman"/>
                <a:sym typeface="Times New Roman"/>
              </a:rPr>
              <a:t>. </a:t>
            </a:r>
            <a:r>
              <a:rPr lang="ru" sz="1800" i="1" dirty="0" smtClean="0">
                <a:solidFill>
                  <a:schemeClr val="accent2"/>
                </a:solidFill>
                <a:highlight>
                  <a:srgbClr val="FFFFFF"/>
                </a:highlight>
                <a:latin typeface="Times New Roman"/>
                <a:ea typeface="Times New Roman"/>
                <a:cs typeface="Times New Roman"/>
                <a:sym typeface="Times New Roman"/>
              </a:rPr>
              <a:t>coli</a:t>
            </a:r>
            <a:r>
              <a:rPr lang="ru" sz="1800" dirty="0" smtClean="0">
                <a:solidFill>
                  <a:schemeClr val="accent2"/>
                </a:solidFill>
                <a:highlight>
                  <a:srgbClr val="FFFFFF"/>
                </a:highlight>
                <a:latin typeface="Times New Roman"/>
                <a:ea typeface="Times New Roman"/>
                <a:cs typeface="Times New Roman"/>
                <a:sym typeface="Times New Roman"/>
              </a:rPr>
              <a:t>, </a:t>
            </a:r>
            <a:r>
              <a:rPr lang="ru" sz="1800" dirty="0">
                <a:solidFill>
                  <a:schemeClr val="accent2"/>
                </a:solidFill>
                <a:highlight>
                  <a:srgbClr val="FFFFFF"/>
                </a:highlight>
                <a:latin typeface="Times New Roman"/>
                <a:ea typeface="Times New Roman"/>
                <a:cs typeface="Times New Roman"/>
                <a:sym typeface="Times New Roman"/>
              </a:rPr>
              <a:t>more than 50 genes are known that control repair processes.</a:t>
            </a:r>
            <a:endParaRPr sz="1800" dirty="0">
              <a:solidFill>
                <a:schemeClr val="accent2"/>
              </a:solidFill>
              <a:highlight>
                <a:srgbClr val="FFFFFF"/>
              </a:highlight>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Every day in the DNA molecules of each cell of the human body about 100,000 units are damaged due to a variety of endogenous processes and exogenous genotoxic effects.</a:t>
            </a:r>
            <a:endParaRPr sz="1800" dirty="0">
              <a:solidFill>
                <a:schemeClr val="accent2"/>
              </a:solidFill>
              <a:highlight>
                <a:srgbClr val="FFFFFF"/>
              </a:highlight>
              <a:latin typeface="Times New Roman"/>
              <a:ea typeface="Times New Roman"/>
              <a:cs typeface="Times New Roman"/>
              <a:sym typeface="Times New Roman"/>
            </a:endParaRPr>
          </a:p>
          <a:p>
            <a:pPr marL="457200" marR="25400" lvl="0" indent="-342900" algn="l" rtl="0">
              <a:lnSpc>
                <a:spcPct val="115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Less than 1 DNA damage out of 1000 turns into a mutation.</a:t>
            </a:r>
            <a:endParaRPr sz="1800" dirty="0">
              <a:solidFill>
                <a:schemeClr val="accent2"/>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4" y="1772816"/>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93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87" t="20069" r="27552" b="36907"/>
          <a:stretch/>
        </p:blipFill>
        <p:spPr bwMode="auto">
          <a:xfrm>
            <a:off x="358878" y="1124754"/>
            <a:ext cx="8605610" cy="456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165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30653" r="26933" b="23986"/>
          <a:stretch/>
        </p:blipFill>
        <p:spPr bwMode="auto">
          <a:xfrm>
            <a:off x="323530" y="980728"/>
            <a:ext cx="864096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4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b="1" dirty="0" smtClean="0">
                <a:latin typeface="Times New Roman" pitchFamily="18" charset="0"/>
                <a:cs typeface="Times New Roman" pitchFamily="18" charset="0"/>
              </a:rPr>
              <a:t>The </a:t>
            </a:r>
            <a:r>
              <a:rPr lang="en-US" sz="3600" b="1" dirty="0" err="1">
                <a:latin typeface="Times New Roman" pitchFamily="18" charset="0"/>
                <a:cs typeface="Times New Roman" pitchFamily="18" charset="0"/>
              </a:rPr>
              <a:t>i</a:t>
            </a:r>
            <a:r>
              <a:rPr lang="en-US" sz="3600" b="1" dirty="0" err="1" smtClean="0">
                <a:latin typeface="Times New Roman" pitchFamily="18" charset="0"/>
                <a:cs typeface="Times New Roman" pitchFamily="18" charset="0"/>
              </a:rPr>
              <a:t>erarchy</a:t>
            </a:r>
            <a:r>
              <a:rPr lang="en-US" sz="3600" b="1" dirty="0" smtClean="0">
                <a:latin typeface="Times New Roman" pitchFamily="18" charset="0"/>
                <a:cs typeface="Times New Roman" pitchFamily="18" charset="0"/>
              </a:rPr>
              <a:t> of mutations</a:t>
            </a:r>
            <a:endParaRPr lang="ru-RU" sz="3600" b="1"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pPr algn="just"/>
            <a:r>
              <a:rPr lang="en-US" sz="2800" b="1" dirty="0" smtClean="0">
                <a:latin typeface="Times New Roman" pitchFamily="18" charset="0"/>
                <a:cs typeface="Times New Roman" pitchFamily="18" charset="0"/>
              </a:rPr>
              <a:t>Genomic mutations </a:t>
            </a:r>
            <a:r>
              <a:rPr lang="en-US" sz="2800" dirty="0" smtClean="0">
                <a:latin typeface="Times New Roman" pitchFamily="18" charset="0"/>
                <a:cs typeface="Times New Roman" pitchFamily="18" charset="0"/>
              </a:rPr>
              <a:t>– changes in the </a:t>
            </a:r>
            <a:r>
              <a:rPr lang="en-US" sz="2800" b="1" dirty="0" smtClean="0">
                <a:latin typeface="Times New Roman" pitchFamily="18" charset="0"/>
                <a:cs typeface="Times New Roman" pitchFamily="18" charset="0"/>
              </a:rPr>
              <a:t>number of chromosomes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aneuploidia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polyploidia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haploidia</a:t>
            </a:r>
            <a:r>
              <a:rPr lang="en-US" sz="2800" dirty="0" smtClean="0">
                <a:latin typeface="Times New Roman" pitchFamily="18" charset="0"/>
                <a:cs typeface="Times New Roman" pitchFamily="18" charset="0"/>
              </a:rPr>
              <a:t>)</a:t>
            </a:r>
          </a:p>
          <a:p>
            <a:pPr algn="just"/>
            <a:r>
              <a:rPr lang="en-US" sz="2800" b="1" dirty="0" smtClean="0">
                <a:latin typeface="Times New Roman" pitchFamily="18" charset="0"/>
                <a:cs typeface="Times New Roman" pitchFamily="18" charset="0"/>
              </a:rPr>
              <a:t>Chromosome </a:t>
            </a:r>
            <a:r>
              <a:rPr lang="en-US" sz="2800" b="1" dirty="0" err="1" smtClean="0">
                <a:latin typeface="Times New Roman" pitchFamily="18" charset="0"/>
                <a:cs typeface="Times New Roman" pitchFamily="18" charset="0"/>
              </a:rPr>
              <a:t>abberations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changes in the </a:t>
            </a:r>
            <a:r>
              <a:rPr lang="en-US" sz="2800" b="1" dirty="0" smtClean="0">
                <a:latin typeface="Times New Roman" pitchFamily="18" charset="0"/>
                <a:cs typeface="Times New Roman" pitchFamily="18" charset="0"/>
              </a:rPr>
              <a:t>structure of chromosomes </a:t>
            </a:r>
            <a:r>
              <a:rPr lang="en-US" sz="2800" dirty="0" smtClean="0">
                <a:latin typeface="Times New Roman" pitchFamily="18" charset="0"/>
                <a:cs typeface="Times New Roman" pitchFamily="18" charset="0"/>
              </a:rPr>
              <a:t>(insertion, deletion, duplication, translocation and inversion of the </a:t>
            </a:r>
            <a:r>
              <a:rPr lang="en-US" sz="2800" b="1" dirty="0" smtClean="0">
                <a:latin typeface="Times New Roman" pitchFamily="18" charset="0"/>
                <a:cs typeface="Times New Roman" pitchFamily="18" charset="0"/>
              </a:rPr>
              <a:t>part of chromosome</a:t>
            </a:r>
            <a:r>
              <a:rPr lang="en-US" sz="2800" dirty="0" smtClean="0">
                <a:latin typeface="Times New Roman" pitchFamily="18" charset="0"/>
                <a:cs typeface="Times New Roman" pitchFamily="18" charset="0"/>
              </a:rPr>
              <a:t>)  </a:t>
            </a:r>
          </a:p>
          <a:p>
            <a:pPr algn="just"/>
            <a:r>
              <a:rPr lang="en-US" sz="2800" b="1" dirty="0" smtClean="0">
                <a:latin typeface="Times New Roman" pitchFamily="18" charset="0"/>
                <a:cs typeface="Times New Roman" pitchFamily="18" charset="0"/>
              </a:rPr>
              <a:t>Gene mutations </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point mutations </a:t>
            </a:r>
            <a:r>
              <a:rPr lang="en-US" sz="2800" dirty="0" smtClean="0">
                <a:latin typeface="Times New Roman" pitchFamily="18" charset="0"/>
                <a:cs typeface="Times New Roman" pitchFamily="18" charset="0"/>
              </a:rPr>
              <a:t>(transition, </a:t>
            </a:r>
            <a:r>
              <a:rPr lang="en-US" sz="2800" dirty="0" err="1" smtClean="0">
                <a:latin typeface="Times New Roman" pitchFamily="18" charset="0"/>
                <a:cs typeface="Times New Roman" pitchFamily="18" charset="0"/>
              </a:rPr>
              <a:t>transversion</a:t>
            </a:r>
            <a:r>
              <a:rPr lang="en-US" sz="2800" dirty="0" smtClean="0">
                <a:latin typeface="Times New Roman" pitchFamily="18" charset="0"/>
                <a:cs typeface="Times New Roman" pitchFamily="18" charset="0"/>
              </a:rPr>
              <a:t>, substitution, </a:t>
            </a:r>
            <a:r>
              <a:rPr lang="en-US" sz="2800" dirty="0">
                <a:latin typeface="Times New Roman" pitchFamily="18" charset="0"/>
                <a:cs typeface="Times New Roman" pitchFamily="18" charset="0"/>
              </a:rPr>
              <a:t>insertion, deletion, </a:t>
            </a:r>
            <a:r>
              <a:rPr lang="en-US" sz="2800" dirty="0" smtClean="0">
                <a:latin typeface="Times New Roman" pitchFamily="18" charset="0"/>
                <a:cs typeface="Times New Roman" pitchFamily="18" charset="0"/>
              </a:rPr>
              <a:t>duplication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inversion of </a:t>
            </a:r>
            <a:r>
              <a:rPr lang="en-US" sz="2800" b="1" dirty="0" smtClean="0">
                <a:latin typeface="Times New Roman" pitchFamily="18" charset="0"/>
                <a:cs typeface="Times New Roman" pitchFamily="18" charset="0"/>
              </a:rPr>
              <a:t>single nucleotides</a:t>
            </a: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726926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9388"/>
            <a:ext cx="6912768" cy="54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093296"/>
            <a:ext cx="6264696" cy="369332"/>
          </a:xfrm>
          <a:prstGeom prst="rect">
            <a:avLst/>
          </a:prstGeom>
          <a:noFill/>
        </p:spPr>
        <p:txBody>
          <a:bodyPr wrap="square" rtlCol="0">
            <a:spAutoFit/>
          </a:bodyPr>
          <a:lstStyle/>
          <a:p>
            <a:pPr algn="ctr"/>
            <a:r>
              <a:rPr lang="en-US" dirty="0" smtClean="0"/>
              <a:t>The Down syndrome.</a:t>
            </a:r>
            <a:endParaRPr lang="ru-RU" dirty="0"/>
          </a:p>
        </p:txBody>
      </p:sp>
    </p:spTree>
    <p:extLst>
      <p:ext uri="{BB962C8B-B14F-4D97-AF65-F5344CB8AC3E}">
        <p14:creationId xmlns:p14="http://schemas.microsoft.com/office/powerpoint/2010/main" val="17716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470</Words>
  <Application>Microsoft Office PowerPoint</Application>
  <PresentationFormat>Экран (4:3)</PresentationFormat>
  <Paragraphs>56</Paragraphs>
  <Slides>21</Slides>
  <Notes>10</Notes>
  <HiddenSlides>0</HiddenSlides>
  <MMClips>0</MMClips>
  <ScaleCrop>false</ScaleCrop>
  <HeadingPairs>
    <vt:vector size="4" baseType="variant">
      <vt:variant>
        <vt:lpstr>Тема</vt:lpstr>
      </vt:variant>
      <vt:variant>
        <vt:i4>6</vt:i4>
      </vt:variant>
      <vt:variant>
        <vt:lpstr>Заголовки слайдов</vt:lpstr>
      </vt:variant>
      <vt:variant>
        <vt:i4>21</vt:i4>
      </vt:variant>
    </vt:vector>
  </HeadingPairs>
  <TitlesOfParts>
    <vt:vector size="27" baseType="lpstr">
      <vt:lpstr>Simple Light</vt:lpstr>
      <vt:lpstr>1_Simple Light</vt:lpstr>
      <vt:lpstr>Default Design</vt:lpstr>
      <vt:lpstr>1_Default Design</vt:lpstr>
      <vt:lpstr>2_Default Design</vt:lpstr>
      <vt:lpstr>2_Simple Light</vt:lpstr>
      <vt:lpstr>Al-Farabi Kazakh National University Higher School of Medicine</vt:lpstr>
      <vt:lpstr>LEARNING OUTCOMES As a result of the lesson you will be able to:</vt:lpstr>
      <vt:lpstr>Literature</vt:lpstr>
      <vt:lpstr>Презентация PowerPoint</vt:lpstr>
      <vt:lpstr>In bacterium E. coli, more than 50 genes are known that control repair processes. Every day in the DNA molecules of each cell of the human body about 100,000 units are damaged due to a variety of endogenous processes and exogenous genotoxic effects. Less than 1 DNA damage out of 1000 turns into a mutation. </vt:lpstr>
      <vt:lpstr>Презентация PowerPoint</vt:lpstr>
      <vt:lpstr>Презентация PowerPoint</vt:lpstr>
      <vt:lpstr>The ierarchy of mutations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20</cp:revision>
  <dcterms:created xsi:type="dcterms:W3CDTF">2021-10-22T17:21:15Z</dcterms:created>
  <dcterms:modified xsi:type="dcterms:W3CDTF">2021-12-18T14:22:59Z</dcterms:modified>
</cp:coreProperties>
</file>